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7" r:id="rId6"/>
  </p:sldMasterIdLst>
  <p:notesMasterIdLst>
    <p:notesMasterId r:id="rId16"/>
  </p:notesMasterIdLst>
  <p:sldIdLst>
    <p:sldId id="2147327363" r:id="rId7"/>
    <p:sldId id="2147327388" r:id="rId8"/>
    <p:sldId id="524" r:id="rId9"/>
    <p:sldId id="2147327368" r:id="rId10"/>
    <p:sldId id="2147327384" r:id="rId11"/>
    <p:sldId id="2147327385" r:id="rId12"/>
    <p:sldId id="2147327389" r:id="rId13"/>
    <p:sldId id="2147327390" r:id="rId14"/>
    <p:sldId id="21473273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8B2E"/>
    <a:srgbClr val="FFFFFF"/>
    <a:srgbClr val="DD1367"/>
    <a:srgbClr val="A21942"/>
    <a:srgbClr val="00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EED7E-B774-5A05-8C4E-2932FCFF4D70}" v="7" dt="2024-12-05T14:34:35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EFD1-E346-4486-8160-640694D17D3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3E66-9207-4F63-AD5D-F8388DFFF4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51ADA-754E-49C8-A747-6139ED723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5FC46E-01D4-2849-4F69-0A26F1F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6891" y="116114"/>
            <a:ext cx="6628860" cy="6625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756" y="5874694"/>
            <a:ext cx="1081746" cy="6691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9258" y="2522462"/>
            <a:ext cx="4439920" cy="626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89258" y="3709005"/>
            <a:ext cx="443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2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4" name="bg object 19">
            <a:extLst>
              <a:ext uri="{FF2B5EF4-FFF2-40B4-BE49-F238E27FC236}">
                <a16:creationId xmlns:a16="http://schemas.microsoft.com/office/drawing/2014/main" id="{9A9E84C0-4BCD-412B-9327-C5B3603A0678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1253" y="4988355"/>
            <a:ext cx="1365249" cy="6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B78703-5421-8D34-F342-E0D68DA7B59D}"/>
              </a:ext>
            </a:extLst>
          </p:cNvPr>
          <p:cNvSpPr/>
          <p:nvPr userDrawn="1"/>
        </p:nvSpPr>
        <p:spPr>
          <a:xfrm>
            <a:off x="394412" y="406400"/>
            <a:ext cx="11411507" cy="5748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A9BEEBD-FA10-7363-95F0-DFBC2C0C2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3664" y="2032000"/>
            <a:ext cx="2793639" cy="279363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7E7A3C7-97A9-0E37-7282-5CDBF1CA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1715" y="980574"/>
            <a:ext cx="6969685" cy="33671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“Quote”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3D7F63-055E-372F-51E5-005232A75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716" y="4518455"/>
            <a:ext cx="6969685" cy="1025493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tx2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Author</a:t>
            </a:r>
            <a:endParaRPr lang="en-US"/>
          </a:p>
        </p:txBody>
      </p:sp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8AE52DD2-7FC2-5BA3-B052-1067BB3F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23BEC-2D68-D642-42FC-9DE86BC16EB9}"/>
              </a:ext>
            </a:extLst>
          </p:cNvPr>
          <p:cNvCxnSpPr>
            <a:cxnSpLocks/>
          </p:cNvCxnSpPr>
          <p:nvPr userDrawn="1"/>
        </p:nvCxnSpPr>
        <p:spPr>
          <a:xfrm>
            <a:off x="394412" y="6509583"/>
            <a:ext cx="10866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19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8067554" y="555171"/>
            <a:ext cx="0" cy="53177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398761"/>
            <a:ext cx="3201493" cy="319517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78782D-3468-F382-9D8B-9B59A365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8163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9B54EFC-B9B4-7355-F5AA-F41DAE8ED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525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4ACA963-A92C-2A5E-2878-DC460F1736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63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2EBC37-7E9E-B538-4A88-CDEEB2865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525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E9F5D185-4CC4-679B-6895-C93296AF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9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2888588"/>
            <a:ext cx="3131243" cy="65455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96C4CF5-79CF-49FB-CC4F-A3DBAE0A3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946" y="1341054"/>
            <a:ext cx="6816014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p.1 	Title section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B7365F2B-B792-0029-A3F8-A210E01F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4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>
            <a:extLst>
              <a:ext uri="{FF2B5EF4-FFF2-40B4-BE49-F238E27FC236}">
                <a16:creationId xmlns:a16="http://schemas.microsoft.com/office/drawing/2014/main" id="{E69FE3F9-7503-B8BF-5AF5-34C3EDF8FA3C}"/>
              </a:ext>
            </a:extLst>
          </p:cNvPr>
          <p:cNvSpPr/>
          <p:nvPr userDrawn="1"/>
        </p:nvSpPr>
        <p:spPr>
          <a:xfrm>
            <a:off x="1" y="-3"/>
            <a:ext cx="5715421" cy="6858449"/>
          </a:xfrm>
          <a:custGeom>
            <a:avLst/>
            <a:gdLst>
              <a:gd name="connsiteX0" fmla="*/ 0 w 5715421"/>
              <a:gd name="connsiteY0" fmla="*/ 0 h 6858449"/>
              <a:gd name="connsiteX1" fmla="*/ 4795519 w 5715421"/>
              <a:gd name="connsiteY1" fmla="*/ 0 h 6858449"/>
              <a:gd name="connsiteX2" fmla="*/ 4795519 w 5715421"/>
              <a:gd name="connsiteY2" fmla="*/ 3 h 6858449"/>
              <a:gd name="connsiteX3" fmla="*/ 4854911 w 5715421"/>
              <a:gd name="connsiteY3" fmla="*/ 3 h 6858449"/>
              <a:gd name="connsiteX4" fmla="*/ 5715421 w 5715421"/>
              <a:gd name="connsiteY4" fmla="*/ 3 h 6858449"/>
              <a:gd name="connsiteX5" fmla="*/ 5708685 w 5715421"/>
              <a:gd name="connsiteY5" fmla="*/ 14160 h 6858449"/>
              <a:gd name="connsiteX6" fmla="*/ 4919200 w 5715421"/>
              <a:gd name="connsiteY6" fmla="*/ 3464564 h 6858449"/>
              <a:gd name="connsiteX7" fmla="*/ 5638396 w 5715421"/>
              <a:gd name="connsiteY7" fmla="*/ 6707689 h 6858449"/>
              <a:gd name="connsiteX8" fmla="*/ 5707693 w 5715421"/>
              <a:gd name="connsiteY8" fmla="*/ 6858003 h 6858449"/>
              <a:gd name="connsiteX9" fmla="*/ 4854911 w 5715421"/>
              <a:gd name="connsiteY9" fmla="*/ 6858003 h 6858449"/>
              <a:gd name="connsiteX10" fmla="*/ 4854911 w 5715421"/>
              <a:gd name="connsiteY10" fmla="*/ 6858449 h 6858449"/>
              <a:gd name="connsiteX11" fmla="*/ 1303412 w 5715421"/>
              <a:gd name="connsiteY11" fmla="*/ 6858449 h 6858449"/>
              <a:gd name="connsiteX12" fmla="*/ 1303412 w 5715421"/>
              <a:gd name="connsiteY12" fmla="*/ 6857999 h 6858449"/>
              <a:gd name="connsiteX13" fmla="*/ 0 w 5715421"/>
              <a:gd name="connsiteY13" fmla="*/ 6857999 h 68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21" h="6858449">
                <a:moveTo>
                  <a:pt x="0" y="0"/>
                </a:moveTo>
                <a:lnTo>
                  <a:pt x="4795519" y="0"/>
                </a:lnTo>
                <a:lnTo>
                  <a:pt x="4795519" y="3"/>
                </a:lnTo>
                <a:lnTo>
                  <a:pt x="4854911" y="3"/>
                </a:lnTo>
                <a:lnTo>
                  <a:pt x="5715421" y="3"/>
                </a:lnTo>
                <a:lnTo>
                  <a:pt x="5708685" y="14160"/>
                </a:lnTo>
                <a:cubicBezTo>
                  <a:pt x="5441985" y="591062"/>
                  <a:pt x="4915768" y="1940164"/>
                  <a:pt x="4919200" y="3464564"/>
                </a:cubicBezTo>
                <a:cubicBezTo>
                  <a:pt x="4922345" y="4861931"/>
                  <a:pt x="5361351" y="6086257"/>
                  <a:pt x="5638396" y="6707689"/>
                </a:cubicBezTo>
                <a:lnTo>
                  <a:pt x="5707693" y="6858003"/>
                </a:lnTo>
                <a:lnTo>
                  <a:pt x="4854911" y="6858003"/>
                </a:lnTo>
                <a:lnTo>
                  <a:pt x="4854911" y="6858449"/>
                </a:lnTo>
                <a:lnTo>
                  <a:pt x="1303412" y="6858449"/>
                </a:lnTo>
                <a:lnTo>
                  <a:pt x="130341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23576" y="3312436"/>
            <a:ext cx="54836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751981"/>
            <a:ext cx="3931600" cy="249316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3729" y="3429446"/>
            <a:ext cx="5467232" cy="23878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3577" y="751981"/>
            <a:ext cx="5467794" cy="249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38FF2A18-F7E4-9591-AAAB-D39E635AB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5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A8CEF-8539-5F2D-63F8-506B97CBF21E}"/>
              </a:ext>
            </a:extLst>
          </p:cNvPr>
          <p:cNvSpPr/>
          <p:nvPr userDrawn="1"/>
        </p:nvSpPr>
        <p:spPr>
          <a:xfrm>
            <a:off x="-160892" y="0"/>
            <a:ext cx="79868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BE36239A-D55A-E3FD-678E-2C83E0150EA2}"/>
              </a:ext>
            </a:extLst>
          </p:cNvPr>
          <p:cNvSpPr/>
          <p:nvPr userDrawn="1"/>
        </p:nvSpPr>
        <p:spPr>
          <a:xfrm flipV="1">
            <a:off x="7037525" y="0"/>
            <a:ext cx="5154475" cy="6857999"/>
          </a:xfrm>
          <a:custGeom>
            <a:avLst/>
            <a:gdLst>
              <a:gd name="connsiteX0" fmla="*/ 796238 w 5154475"/>
              <a:gd name="connsiteY0" fmla="*/ 6857999 h 6857999"/>
              <a:gd name="connsiteX1" fmla="*/ 5154475 w 5154475"/>
              <a:gd name="connsiteY1" fmla="*/ 6857999 h 6857999"/>
              <a:gd name="connsiteX2" fmla="*/ 5154475 w 5154475"/>
              <a:gd name="connsiteY2" fmla="*/ 0 h 6857999"/>
              <a:gd name="connsiteX3" fmla="*/ 788510 w 5154475"/>
              <a:gd name="connsiteY3" fmla="*/ 0 h 6857999"/>
              <a:gd name="connsiteX4" fmla="*/ 719213 w 5154475"/>
              <a:gd name="connsiteY4" fmla="*/ 150313 h 6857999"/>
              <a:gd name="connsiteX5" fmla="*/ 17 w 5154475"/>
              <a:gd name="connsiteY5" fmla="*/ 3393438 h 6857999"/>
              <a:gd name="connsiteX6" fmla="*/ 789502 w 5154475"/>
              <a:gd name="connsiteY6" fmla="*/ 68438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475" h="6857999">
                <a:moveTo>
                  <a:pt x="796238" y="6857999"/>
                </a:moveTo>
                <a:lnTo>
                  <a:pt x="5154475" y="6857999"/>
                </a:lnTo>
                <a:lnTo>
                  <a:pt x="5154475" y="0"/>
                </a:lnTo>
                <a:lnTo>
                  <a:pt x="788510" y="0"/>
                </a:lnTo>
                <a:lnTo>
                  <a:pt x="719213" y="150313"/>
                </a:lnTo>
                <a:cubicBezTo>
                  <a:pt x="442168" y="771745"/>
                  <a:pt x="3162" y="1996071"/>
                  <a:pt x="17" y="3393438"/>
                </a:cubicBezTo>
                <a:cubicBezTo>
                  <a:pt x="-3415" y="4917838"/>
                  <a:pt x="522802" y="6266940"/>
                  <a:pt x="789502" y="6843842"/>
                </a:cubicBezTo>
                <a:close/>
              </a:path>
            </a:pathLst>
          </a:cu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691200" y="3312436"/>
            <a:ext cx="57756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4848" y="1084085"/>
            <a:ext cx="3424596" cy="21610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183" y="3429447"/>
            <a:ext cx="5737601" cy="155969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00" y="1084085"/>
            <a:ext cx="5737601" cy="216106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88BE8F-9174-D47B-5E57-0F7624A65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56"/>
          <a:stretch/>
        </p:blipFill>
        <p:spPr>
          <a:xfrm>
            <a:off x="11511279" y="6308809"/>
            <a:ext cx="245667" cy="40320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79F05A-DFA6-66E8-5BEC-079A955057C3}"/>
              </a:ext>
            </a:extLst>
          </p:cNvPr>
          <p:cNvCxnSpPr>
            <a:cxnSpLocks/>
          </p:cNvCxnSpPr>
          <p:nvPr userDrawn="1"/>
        </p:nvCxnSpPr>
        <p:spPr>
          <a:xfrm>
            <a:off x="0" y="6509583"/>
            <a:ext cx="112611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4187916B-E1BD-5589-DE61-93D096AF2C07}"/>
              </a:ext>
            </a:extLst>
          </p:cNvPr>
          <p:cNvSpPr txBox="1">
            <a:spLocks/>
          </p:cNvSpPr>
          <p:nvPr userDrawn="1"/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75652-2DD9-2242-928B-C4408E21A69B}" type="slidenum">
              <a:rPr lang="en-GB" smtClean="0">
                <a:solidFill>
                  <a:schemeClr val="tx2"/>
                </a:solidFill>
              </a:rPr>
              <a:pPr/>
              <a:t>‹nr.›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DE9816CC-37AC-4189-E877-9F2E6AD8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365382"/>
            <a:ext cx="10799759" cy="67710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z="4400" b="1">
                <a:solidFill>
                  <a:schemeClr val="tx1"/>
                </a:solidFill>
              </a:rPr>
              <a:t>Click to edit Master title style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07055E5-BC58-71B7-0342-1ECEC1A14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2168344"/>
            <a:ext cx="10504314" cy="276999"/>
          </a:xfrm>
        </p:spPr>
        <p:txBody>
          <a:bodyPr anchor="t"/>
          <a:lstStyle>
            <a:lvl1pPr>
              <a:defRPr b="1"/>
            </a:lvl1pPr>
          </a:lstStyle>
          <a:p>
            <a:pPr lvl="0"/>
            <a:r>
              <a:rPr lang="en-US" sz="180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A123FF1-FC91-CD67-CE65-AE5EEC1D5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847838"/>
            <a:ext cx="10806575" cy="35413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27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E74B13-D3C2-1ABE-3B41-790E9100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11384"/>
            <a:ext cx="10799759" cy="61555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b="1"/>
              <a:t>Click to edit Master title style</a:t>
            </a:r>
            <a:endParaRPr lang="en-US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1A848B-8D49-3157-6300-73289E3D2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1514421"/>
            <a:ext cx="10504314" cy="276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77CEFE8-645E-5CD1-4216-723602A6D4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069404"/>
            <a:ext cx="10806575" cy="31476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47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32000"/>
            <a:ext cx="8777816" cy="188499"/>
          </a:xfrm>
        </p:spPr>
        <p:txBody>
          <a:bodyPr lIns="0" tIns="0" rIns="0" bIns="0"/>
          <a:lstStyle>
            <a:lvl1pPr>
              <a:defRPr sz="1067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1645-B06A-47EF-A2D0-0F6F2CA297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F56473E-1AE3-B977-69FF-FEA87FC2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E2392D67-23BF-2327-E30B-8A342EB4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7D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1645-B06A-47EF-A2D0-0F6F2CA2974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703950" y="6090810"/>
            <a:ext cx="236220" cy="18711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C41C41EC-8816-A10A-C1BA-4CA304F93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8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6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3F5276-780B-D2DD-51CE-2DDC94589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0"/>
          <a:stretch/>
        </p:blipFill>
        <p:spPr>
          <a:xfrm>
            <a:off x="11511280" y="6308809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47D69-D11F-86E8-B1FC-5B38F45E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2C5D15-37B3-D8FB-8490-BEF82E743F0B}"/>
              </a:ext>
            </a:extLst>
          </p:cNvPr>
          <p:cNvCxnSpPr>
            <a:cxnSpLocks/>
          </p:cNvCxnSpPr>
          <p:nvPr/>
        </p:nvCxnSpPr>
        <p:spPr>
          <a:xfrm>
            <a:off x="692993" y="6509583"/>
            <a:ext cx="10568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8637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C5E-309C-853A-CD16-BBD4B8A3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258" y="2708642"/>
            <a:ext cx="4439920" cy="626533"/>
          </a:xfrm>
        </p:spPr>
        <p:txBody>
          <a:bodyPr/>
          <a:lstStyle/>
          <a:p>
            <a:r>
              <a:rPr lang="en-US"/>
              <a:t>Integrity Moments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12DB-30F6-4D40-3323-123676DB2A1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89563" y="3700463"/>
            <a:ext cx="4440237" cy="553998"/>
          </a:xfrm>
        </p:spPr>
        <p:txBody>
          <a:bodyPr/>
          <a:lstStyle/>
          <a:p>
            <a:r>
              <a:rPr lang="en-US" sz="1800" dirty="0"/>
              <a:t>Case Overview:</a:t>
            </a:r>
            <a:br>
              <a:rPr lang="en-US" sz="1800" dirty="0"/>
            </a:br>
            <a:r>
              <a:rPr lang="en-US" dirty="0"/>
              <a:t>Danske Bank Money Laundering Scandal</a:t>
            </a:r>
            <a:endParaRPr lang="en-US" sz="1800" dirty="0"/>
          </a:p>
        </p:txBody>
      </p:sp>
      <p:pic>
        <p:nvPicPr>
          <p:cNvPr id="1028" name="Picture 4" descr="Afbeelding met tekst, Snack, voedsel, etiket&#10;&#10;Automatisch gegenereerde beschrijving">
            <a:extLst>
              <a:ext uri="{FF2B5EF4-FFF2-40B4-BE49-F238E27FC236}">
                <a16:creationId xmlns:a16="http://schemas.microsoft.com/office/drawing/2014/main" id="{7319024C-3C50-7E9F-1DBD-BDD94FA65FC6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/>
          <a:srcRect l="4093" r="29240" b="-439"/>
          <a:stretch/>
        </p:blipFill>
        <p:spPr bwMode="auto">
          <a:xfrm>
            <a:off x="1372023" y="2168604"/>
            <a:ext cx="2520786" cy="25318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F9A4DC-45F3-2331-B985-CA62ACEDD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9" b="2319"/>
          <a:stretch/>
        </p:blipFill>
        <p:spPr bwMode="auto">
          <a:xfrm>
            <a:off x="0" y="7068457"/>
            <a:ext cx="12192000" cy="6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 met tekst, Snack, voedsel, etiket&#10;&#10;Automatisch gegenereerde beschrijving">
            <a:extLst>
              <a:ext uri="{FF2B5EF4-FFF2-40B4-BE49-F238E27FC236}">
                <a16:creationId xmlns:a16="http://schemas.microsoft.com/office/drawing/2014/main" id="{E50EF75D-2A41-CCE1-3F48-83459A6E1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1000"/>
          </a:blip>
          <a:srcRect t="34798" b="34798"/>
          <a:stretch/>
        </p:blipFill>
        <p:spPr bwMode="auto">
          <a:xfrm>
            <a:off x="0" y="0"/>
            <a:ext cx="12192000" cy="24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235615"/>
            <a:ext cx="10799759" cy="923330"/>
          </a:xfrm>
        </p:spPr>
        <p:txBody>
          <a:bodyPr/>
          <a:lstStyle/>
          <a:p>
            <a:pPr rtl="0"/>
            <a:r>
              <a:rPr kumimoji="0" lang="en-GB" sz="6000" b="1" i="0" u="none" strike="noStrike" kern="1200" cap="none" spc="-17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Case overview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ZoneTexte 47">
            <a:extLst>
              <a:ext uri="{FF2B5EF4-FFF2-40B4-BE49-F238E27FC236}">
                <a16:creationId xmlns:a16="http://schemas.microsoft.com/office/drawing/2014/main" id="{C7524B50-B892-85E7-744B-A4432CC132E6}"/>
              </a:ext>
            </a:extLst>
          </p:cNvPr>
          <p:cNvSpPr txBox="1"/>
          <p:nvPr/>
        </p:nvSpPr>
        <p:spPr>
          <a:xfrm>
            <a:off x="693275" y="2955123"/>
            <a:ext cx="3764425" cy="2876135"/>
          </a:xfrm>
          <a:prstGeom prst="rect">
            <a:avLst/>
          </a:prstGeom>
          <a:noFill/>
          <a:ln>
            <a:noFill/>
          </a:ln>
        </p:spPr>
        <p:txBody>
          <a:bodyPr wrap="square" tIns="120000" bIns="167999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Gellix" pitchFamily="50" charset="0"/>
                <a:cs typeface="Gellix" pitchFamily="50" charset="0"/>
              </a:rPr>
              <a:t>Danske Bank, Denmark’s largest bank, was implicated in a massive money laundering scandal involving its Estonian branch.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llix" pitchFamily="50" charset="0"/>
              <a:ea typeface="+mn-ea"/>
              <a:cs typeface="Gellix" pitchFamily="50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0A692-D478-87CA-92E6-23ADB586BF56}"/>
              </a:ext>
            </a:extLst>
          </p:cNvPr>
          <p:cNvGrpSpPr/>
          <p:nvPr/>
        </p:nvGrpSpPr>
        <p:grpSpPr>
          <a:xfrm>
            <a:off x="5144387" y="2955123"/>
            <a:ext cx="2880000" cy="3344852"/>
            <a:chOff x="4620215" y="2955123"/>
            <a:chExt cx="2880000" cy="3344852"/>
          </a:xfrm>
        </p:grpSpPr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BCF513AF-4B91-45CD-106C-144335E173E4}"/>
                </a:ext>
              </a:extLst>
            </p:cNvPr>
            <p:cNvSpPr txBox="1"/>
            <p:nvPr/>
          </p:nvSpPr>
          <p:spPr>
            <a:xfrm>
              <a:off x="5196000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Key fact</a:t>
              </a:r>
            </a:p>
          </p:txBody>
        </p:sp>
        <p:sp>
          <p:nvSpPr>
            <p:cNvPr id="15" name="ZoneTexte 47">
              <a:extLst>
                <a:ext uri="{FF2B5EF4-FFF2-40B4-BE49-F238E27FC236}">
                  <a16:creationId xmlns:a16="http://schemas.microsoft.com/office/drawing/2014/main" id="{B454CF5A-BB3C-F087-8838-21D16A35D935}"/>
                </a:ext>
              </a:extLst>
            </p:cNvPr>
            <p:cNvSpPr txBox="1"/>
            <p:nvPr/>
          </p:nvSpPr>
          <p:spPr>
            <a:xfrm>
              <a:off x="4620215" y="5068869"/>
              <a:ext cx="288000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+mn-ea"/>
                  <a:cs typeface="Gellix" pitchFamily="50" charset="0"/>
                </a:rPr>
                <a:t>€200 Billion in suspicious transactions was facilitated by the bank, according to the whistleblower.</a:t>
              </a:r>
            </a:p>
          </p:txBody>
        </p:sp>
        <p:pic>
          <p:nvPicPr>
            <p:cNvPr id="16" name="Image 24">
              <a:extLst>
                <a:ext uri="{FF2B5EF4-FFF2-40B4-BE49-F238E27FC236}">
                  <a16:creationId xmlns:a16="http://schemas.microsoft.com/office/drawing/2014/main" id="{C4C35B92-3F4A-838E-6EFA-25964D2D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429694" y="3572172"/>
              <a:ext cx="1319086" cy="13190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E0EFB0-3C78-575B-6944-EC1C8CDD956F}"/>
              </a:ext>
            </a:extLst>
          </p:cNvPr>
          <p:cNvGrpSpPr/>
          <p:nvPr/>
        </p:nvGrpSpPr>
        <p:grpSpPr>
          <a:xfrm>
            <a:off x="8610959" y="2955123"/>
            <a:ext cx="2880000" cy="3344852"/>
            <a:chOff x="8337285" y="2955123"/>
            <a:chExt cx="2880000" cy="3344852"/>
          </a:xfrm>
        </p:grpSpPr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415FA18B-5D30-892B-85DD-F3E26C363A95}"/>
                </a:ext>
              </a:extLst>
            </p:cNvPr>
            <p:cNvSpPr txBox="1"/>
            <p:nvPr/>
          </p:nvSpPr>
          <p:spPr>
            <a:xfrm>
              <a:off x="8877285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Impact</a:t>
              </a:r>
            </a:p>
          </p:txBody>
        </p:sp>
        <p:sp>
          <p:nvSpPr>
            <p:cNvPr id="18" name="ZoneTexte 47">
              <a:extLst>
                <a:ext uri="{FF2B5EF4-FFF2-40B4-BE49-F238E27FC236}">
                  <a16:creationId xmlns:a16="http://schemas.microsoft.com/office/drawing/2014/main" id="{2698B7CC-35E3-3132-76D2-A779AFBBC1CB}"/>
                </a:ext>
              </a:extLst>
            </p:cNvPr>
            <p:cNvSpPr txBox="1"/>
            <p:nvPr/>
          </p:nvSpPr>
          <p:spPr>
            <a:xfrm>
              <a:off x="8337285" y="5068869"/>
              <a:ext cx="288000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8044" marR="3387" lvl="0" indent="-423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ヒラギノ角ゴ Pro W3"/>
                  <a:cs typeface="Gellix" pitchFamily="50" charset="0"/>
                </a:rPr>
                <a:t>High financial penalties and possible imprisonment of responsible individuals, specifics still pending.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9" name="Image 26">
              <a:extLst>
                <a:ext uri="{FF2B5EF4-FFF2-40B4-BE49-F238E27FC236}">
                  <a16:creationId xmlns:a16="http://schemas.microsoft.com/office/drawing/2014/main" id="{DBB87FB6-1CF4-96C3-4816-21B4122A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53514" y="3572172"/>
              <a:ext cx="1232302" cy="12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7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</a:rPr>
              <a:t>If you found a series of small, unexplained charges to a company credit card, what actions would you take?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llix" pitchFamily="50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</a:rPr>
              <a:t>Are you effectively training your employees to recognize and prevent money laundering risks?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llix" pitchFamily="5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249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ECA4474-2C09-BDE5-9BFE-4ED16A874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37538" b="42160"/>
          <a:stretch/>
        </p:blipFill>
        <p:spPr bwMode="auto">
          <a:xfrm flipH="1"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chemeClr val="bg2"/>
                </a:solidFill>
              </a:rPr>
              <a:t>Integrity </a:t>
            </a:r>
            <a:r>
              <a:rPr lang="en-US" sz="3600" b="1" dirty="0">
                <a:solidFill>
                  <a:schemeClr val="bg2"/>
                </a:solidFill>
              </a:rPr>
              <a:t>Issues</a:t>
            </a:r>
            <a:endParaRPr lang="en-US" sz="3600" b="1" noProof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Danske Bank Money Laundering Scandal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382072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Failure to address issue: </a:t>
            </a:r>
            <a:r>
              <a:rPr lang="en-US" sz="2400" dirty="0">
                <a:solidFill>
                  <a:schemeClr val="bg2"/>
                </a:solidFill>
              </a:rPr>
              <a:t>Despite receiving multiple warnings, the bank failed to address issues in its compliance mechanisms, highlighting the need for ongoing risk assessment and effective compliance management.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Non-compliance: </a:t>
            </a:r>
            <a:r>
              <a:rPr lang="en-US" sz="2400" dirty="0">
                <a:solidFill>
                  <a:schemeClr val="bg2"/>
                </a:solidFill>
              </a:rPr>
              <a:t>Danske Bank evaded regulatory scrutiny by exploiting loopholes in Estonian and Danish financial systems.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Neglect: </a:t>
            </a:r>
            <a:r>
              <a:rPr lang="en-US" sz="2400" dirty="0">
                <a:solidFill>
                  <a:schemeClr val="bg2"/>
                </a:solidFill>
              </a:rPr>
              <a:t>A whistleblower raised concerns, but the bank did not act until it was too late. </a:t>
            </a:r>
          </a:p>
        </p:txBody>
      </p:sp>
    </p:spTree>
    <p:extLst>
      <p:ext uri="{BB962C8B-B14F-4D97-AF65-F5344CB8AC3E}">
        <p14:creationId xmlns:p14="http://schemas.microsoft.com/office/powerpoint/2010/main" val="100547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What would you do if a client or colleague requested that you engage in activities that are legal but conflict with your company’s ethical standards?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do you measure whether your organization is truly living up to its stated values of integrity, beyond just meeting legal requirements? </a:t>
            </a:r>
          </a:p>
        </p:txBody>
      </p:sp>
    </p:spTree>
    <p:extLst>
      <p:ext uri="{BB962C8B-B14F-4D97-AF65-F5344CB8AC3E}">
        <p14:creationId xmlns:p14="http://schemas.microsoft.com/office/powerpoint/2010/main" val="277335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F260A39-6622-4D5F-1B7B-514357D2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7" b="40347"/>
          <a:stretch/>
        </p:blipFill>
        <p:spPr bwMode="auto">
          <a:xfrm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chemeClr val="bg2"/>
                </a:solidFill>
              </a:rPr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Danske Bank Money Laundering Scandal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326672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Outcome: </a:t>
            </a:r>
            <a:r>
              <a:rPr lang="en-US" sz="2400" dirty="0">
                <a:solidFill>
                  <a:schemeClr val="bg2"/>
                </a:solidFill>
              </a:rPr>
              <a:t>Resignation of several executives including the CEO, judgements and penalties are still pending with possible high financial penalties and imprisonment of responsible individuals.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Reputation: </a:t>
            </a:r>
            <a:r>
              <a:rPr lang="en-US" sz="2400" dirty="0">
                <a:solidFill>
                  <a:schemeClr val="bg2"/>
                </a:solidFill>
              </a:rPr>
              <a:t>Widespread outrage in Denmark and across Europe with plummeted public trust in the bank, retracted investments and concerns over regulatory failures in anti-money laundering enforcement. </a:t>
            </a:r>
          </a:p>
        </p:txBody>
      </p:sp>
    </p:spTree>
    <p:extLst>
      <p:ext uri="{BB962C8B-B14F-4D97-AF65-F5344CB8AC3E}">
        <p14:creationId xmlns:p14="http://schemas.microsoft.com/office/powerpoint/2010/main" val="399399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Related SDGs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Danske Bank Money Laundering Scandal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09F342-5552-3A65-C089-2A9EEC2581CE}"/>
              </a:ext>
            </a:extLst>
          </p:cNvPr>
          <p:cNvGrpSpPr/>
          <p:nvPr/>
        </p:nvGrpSpPr>
        <p:grpSpPr>
          <a:xfrm>
            <a:off x="684385" y="1765301"/>
            <a:ext cx="4064000" cy="5053923"/>
            <a:chOff x="4064001" y="1765300"/>
            <a:chExt cx="4064000" cy="5053923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D136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FEC544-9C22-E652-B8F5-1DF74FD3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799" y="3946072"/>
              <a:ext cx="943428" cy="94342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368798" y="5495784"/>
              <a:ext cx="359954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Inequality caused due to corruption, organized crime and tax evasion supporting illicit wealth concentration.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D47E6-C479-D09C-BC05-8CD15BB2395C}"/>
              </a:ext>
            </a:extLst>
          </p:cNvPr>
          <p:cNvGrpSpPr/>
          <p:nvPr/>
        </p:nvGrpSpPr>
        <p:grpSpPr>
          <a:xfrm>
            <a:off x="6688943" y="1765301"/>
            <a:ext cx="4064000" cy="5017141"/>
            <a:chOff x="6688943" y="1765301"/>
            <a:chExt cx="4064000" cy="5017141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" b="1469"/>
            <a:stretch/>
          </p:blipFill>
          <p:spPr bwMode="auto">
            <a:xfrm>
              <a:off x="6688943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52997-EF3E-DFD1-9EA7-786846AF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3702" y="3946073"/>
              <a:ext cx="943428" cy="9434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6688943" y="5459003"/>
              <a:ext cx="40640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The weaknesses in regulatory oversight and compliance  eroded public trust in financial institutions and governance structures.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Key Learnings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Danske Bank Money Laundering Scandal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9CB00-28D0-D30A-1731-3D4A53A4DA76}"/>
              </a:ext>
            </a:extLst>
          </p:cNvPr>
          <p:cNvGrpSpPr/>
          <p:nvPr/>
        </p:nvGrpSpPr>
        <p:grpSpPr>
          <a:xfrm>
            <a:off x="0" y="1765300"/>
            <a:ext cx="4064000" cy="4884647"/>
            <a:chOff x="0" y="1765300"/>
            <a:chExt cx="4064000" cy="4884647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4" r="10494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232230" y="5388063"/>
              <a:ext cx="383177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Whistleblower concerns: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b="0" i="0" dirty="0">
                  <a:solidFill>
                    <a:srgbClr val="000000"/>
                  </a:solidFill>
                  <a:effectLst/>
                  <a:latin typeface="WordVisi_MSFontService"/>
                </a:rPr>
                <a:t>Ignoring concerns raised internally can lead to catastrophic regulatory and reputational consequences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WordVisi_MSFontService"/>
                </a:rPr>
                <a:t>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5C83B7-1EA7-134C-0564-DD08522290AE}"/>
              </a:ext>
            </a:extLst>
          </p:cNvPr>
          <p:cNvGrpSpPr/>
          <p:nvPr/>
        </p:nvGrpSpPr>
        <p:grpSpPr>
          <a:xfrm>
            <a:off x="4064001" y="1765300"/>
            <a:ext cx="4064000" cy="5130868"/>
            <a:chOff x="4064001" y="1765300"/>
            <a:chExt cx="4064000" cy="5130868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21875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296229" y="5388063"/>
              <a:ext cx="3599543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Investments: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Strict measures need to be in place and heavily invested in, to detect and prevent illicit financial activity effectively. 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8F59A3-E3B4-9D41-6C73-361B7ED0ADE7}"/>
              </a:ext>
            </a:extLst>
          </p:cNvPr>
          <p:cNvGrpSpPr/>
          <p:nvPr/>
        </p:nvGrpSpPr>
        <p:grpSpPr>
          <a:xfrm>
            <a:off x="8127999" y="1765301"/>
            <a:ext cx="4064000" cy="4853868"/>
            <a:chOff x="8127999" y="1765301"/>
            <a:chExt cx="4064000" cy="4853868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" r="6032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360226" y="5388063"/>
              <a:ext cx="3599545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Due Diligence: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spc="-2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Proper customer identification and monitoring are essential to avoid facilitating illegal activities.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02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26664" b="18902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You are offered a bonus to speed up a process, but doing so would require bypassing key compliance checks. What would you do?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What would you do if you identified a gap in the company’s governance structure that could lead to potential misuse of funds or other ethical issues? </a:t>
            </a:r>
          </a:p>
        </p:txBody>
      </p:sp>
    </p:spTree>
    <p:extLst>
      <p:ext uri="{BB962C8B-B14F-4D97-AF65-F5344CB8AC3E}">
        <p14:creationId xmlns:p14="http://schemas.microsoft.com/office/powerpoint/2010/main" val="16855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Gellix">
      <a:majorFont>
        <a:latin typeface="Gellix"/>
        <a:ea typeface=""/>
        <a:cs typeface=""/>
      </a:majorFont>
      <a:minorFont>
        <a:latin typeface="Gelli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 smtClean="0">
            <a:solidFill>
              <a:schemeClr val="bg1"/>
            </a:solidFill>
            <a:latin typeface="Gellix" pitchFamily="2" charset="77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50bb1-6ec7-4e6e-a39f-08664015849c">
      <Terms xmlns="http://schemas.microsoft.com/office/infopath/2007/PartnerControls"/>
    </lcf76f155ced4ddcb4097134ff3c332f>
    <TaxCatchAll xmlns="012444fa-c912-44af-a71b-10ede049ac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17FBB870F2B40B2C27F404A3C9AE7" ma:contentTypeVersion="18" ma:contentTypeDescription="Een nieuw document maken." ma:contentTypeScope="" ma:versionID="3807db8e09a979f0d453016288c38542">
  <xsd:schema xmlns:xsd="http://www.w3.org/2001/XMLSchema" xmlns:xs="http://www.w3.org/2001/XMLSchema" xmlns:p="http://schemas.microsoft.com/office/2006/metadata/properties" xmlns:ns2="c7150bb1-6ec7-4e6e-a39f-08664015849c" xmlns:ns3="012444fa-c912-44af-a71b-10ede049ac97" targetNamespace="http://schemas.microsoft.com/office/2006/metadata/properties" ma:root="true" ma:fieldsID="950981fe80c99f9e394b6b9c05b04933" ns2:_="" ns3:_="">
    <xsd:import namespace="c7150bb1-6ec7-4e6e-a39f-08664015849c"/>
    <xsd:import namespace="012444fa-c912-44af-a71b-10ede049ac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0bb1-6ec7-4e6e-a39f-086640158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c924bb7-6388-4c7f-853e-08cd10629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444fa-c912-44af-a71b-10ede049ac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956288-f3f1-445f-98a6-e361f65e4b9a}" ma:internalName="TaxCatchAll" ma:showField="CatchAllData" ma:web="012444fa-c912-44af-a71b-10ede049ac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0F7BB2-B72E-444D-9FD5-0C27B8281689}">
  <ds:schemaRefs>
    <ds:schemaRef ds:uri="http://schemas.microsoft.com/office/2006/metadata/properties"/>
    <ds:schemaRef ds:uri="http://schemas.microsoft.com/office/infopath/2007/PartnerControls"/>
    <ds:schemaRef ds:uri="c7150bb1-6ec7-4e6e-a39f-08664015849c"/>
    <ds:schemaRef ds:uri="012444fa-c912-44af-a71b-10ede049ac97"/>
  </ds:schemaRefs>
</ds:datastoreItem>
</file>

<file path=customXml/itemProps2.xml><?xml version="1.0" encoding="utf-8"?>
<ds:datastoreItem xmlns:ds="http://schemas.openxmlformats.org/officeDocument/2006/customXml" ds:itemID="{3C6B787B-CC6A-4146-9112-7F47662899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50bb1-6ec7-4e6e-a39f-08664015849c"/>
    <ds:schemaRef ds:uri="012444fa-c912-44af-a71b-10ede049ac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4C49F3-726E-415C-B6B6-5DE6B6DEB1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3102eb-3edc-468e-bf93-6d4f0ed8ddc6}" enabled="1" method="Standard" siteId="{ddc22e8a-9100-4f41-8be4-472d728426c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Integrity Moments Glencore</Template>
  <TotalTime>77</TotalTime>
  <Words>456</Words>
  <Application>Microsoft Office PowerPoint</Application>
  <PresentationFormat>Breedbeeld</PresentationFormat>
  <Paragraphs>36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Gellix</vt:lpstr>
      <vt:lpstr>Gotham Medium</vt:lpstr>
      <vt:lpstr>WordVisi_MSFontService</vt:lpstr>
      <vt:lpstr>1_Office Theme</vt:lpstr>
      <vt:lpstr>5_Office Theme</vt:lpstr>
      <vt:lpstr>2_Office Theme</vt:lpstr>
      <vt:lpstr>Integrity Moments</vt:lpstr>
      <vt:lpstr>Case overview</vt:lpstr>
      <vt:lpstr>PowerPoint-presentatie</vt:lpstr>
      <vt:lpstr>Integrity Issues</vt:lpstr>
      <vt:lpstr>PowerPoint-presentatie</vt:lpstr>
      <vt:lpstr>Consequences</vt:lpstr>
      <vt:lpstr>Related SDGs</vt:lpstr>
      <vt:lpstr>Key Learnings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Polina Bila</dc:creator>
  <cp:lastModifiedBy>Asja Prasljevic</cp:lastModifiedBy>
  <cp:revision>11</cp:revision>
  <dcterms:created xsi:type="dcterms:W3CDTF">2024-10-28T16:35:40Z</dcterms:created>
  <dcterms:modified xsi:type="dcterms:W3CDTF">2024-12-05T15:59:32Z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0x0101002C417FBB870F2B40B2C27F404A3C9AE7</vt:lpwstr>
  </property>
  <property fmtid="{D5CDD505-2E9C-101B-9397-08002B2CF9AE}" pid="3" name="MediaServiceImageTags">
    <vt:lpwstr/>
  </property>
</Properties>
</file>